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C4C6C6"/>
              </a:solidFill>
              <a:prstDash val="solid"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9E8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satOff val="12166"/>
              <a:lumOff val="-13042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FF8FA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728F"/>
              </a:solidFill>
              <a:prstDash val="solid"/>
              <a:miter lim="400000"/>
            </a:ln>
          </a:top>
          <a:bottom>
            <a:ln w="12700" cap="flat">
              <a:solidFill>
                <a:srgbClr val="4F728F"/>
              </a:solidFill>
              <a:prstDash val="solid"/>
              <a:miter lim="400000"/>
            </a:ln>
          </a:bottom>
          <a:insideH>
            <a:ln w="12700" cap="flat">
              <a:solidFill>
                <a:srgbClr val="4F728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4DADF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38EB0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73D59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3C3C1D"/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CFCDBB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C6C6C6"/>
              </a:solidFill>
              <a:prstDash val="solid"/>
              <a:miter lim="400000"/>
            </a:ln>
          </a:left>
          <a:right>
            <a:ln w="12700" cap="flat">
              <a:solidFill>
                <a:srgbClr val="C6C6C6"/>
              </a:solidFill>
              <a:prstDash val="solid"/>
              <a:miter lim="400000"/>
            </a:ln>
          </a:right>
          <a:top>
            <a:ln w="12700" cap="flat">
              <a:solidFill>
                <a:srgbClr val="656839"/>
              </a:solidFill>
              <a:prstDash val="solid"/>
              <a:miter lim="400000"/>
            </a:ln>
          </a:top>
          <a:bottom>
            <a:ln w="12700" cap="flat">
              <a:solidFill>
                <a:srgbClr val="3C3C1D"/>
              </a:solidFill>
              <a:prstDash val="solid"/>
              <a:miter lim="400000"/>
            </a:ln>
          </a:bottom>
          <a:insideH>
            <a:ln w="12700" cap="flat">
              <a:solidFill>
                <a:srgbClr val="C6C6C6"/>
              </a:solidFill>
              <a:prstDash val="solid"/>
              <a:miter lim="400000"/>
            </a:ln>
          </a:insideH>
          <a:insideV>
            <a:ln w="12700" cap="flat">
              <a:solidFill>
                <a:srgbClr val="C6C6C6"/>
              </a:solidFill>
              <a:prstDash val="solid"/>
              <a:miter lim="400000"/>
            </a:ln>
          </a:insideV>
        </a:tcBdr>
        <a:fill>
          <a:solidFill>
            <a:srgbClr val="E8E9E8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rgbClr val="3C3C1D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AAA485"/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656839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wholeTbl>
    <a:band2H>
      <a:tcTxStyle/>
      <a:tcStyle>
        <a:tcBdr/>
        <a:fill>
          <a:solidFill>
            <a:srgbClr val="E4E4E0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515151"/>
              </a:solidFill>
              <a:prstDash val="solid"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solidFill>
                <a:srgbClr val="7D7766"/>
              </a:solidFill>
              <a:prstDash val="solid"/>
              <a:miter lim="400000"/>
            </a:ln>
          </a:top>
          <a:bottom>
            <a:ln w="12700" cap="flat">
              <a:solidFill>
                <a:srgbClr val="7D7766"/>
              </a:solidFill>
              <a:prstDash val="solid"/>
              <a:miter lim="400000"/>
            </a:ln>
          </a:bottom>
          <a:insideH>
            <a:ln w="12700" cap="flat">
              <a:solidFill>
                <a:srgbClr val="7D77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F8B7E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515151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15151"/>
              </a:solidFill>
              <a:prstDash val="solid"/>
              <a:miter lim="400000"/>
            </a:ln>
          </a:top>
          <a:bottom>
            <a:ln w="254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E5A4C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solidFill>
                <a:srgbClr val="747474"/>
              </a:solidFill>
              <a:prstDash val="solid"/>
              <a:miter lim="400000"/>
            </a:ln>
          </a:insideH>
          <a:insideV>
            <a:ln w="12700" cap="flat">
              <a:solidFill>
                <a:srgbClr val="74747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777777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2D2D2">
              <a:alpha val="30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C9C9C9"/>
              </a:solidFill>
              <a:prstDash val="solid"/>
              <a:miter lim="400000"/>
            </a:ln>
          </a:top>
          <a:bottom>
            <a:ln w="12700" cap="flat">
              <a:solidFill>
                <a:srgbClr val="C9C9C9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4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5" name="Shape 12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571500" y="4749800"/>
            <a:ext cx="11868094" cy="1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571500" y="1320800"/>
            <a:ext cx="11861800" cy="3175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sz="quarter" idx="1"/>
          </p:nvPr>
        </p:nvSpPr>
        <p:spPr>
          <a:xfrm>
            <a:off x="571500" y="5016500"/>
            <a:ext cx="11861800" cy="1016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9842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 defTabSz="457200">
              <a:spcBef>
                <a:spcPts val="0"/>
              </a:spcBef>
              <a:buSzTx/>
              <a:buFontTx/>
              <a:buNone/>
              <a:defRPr sz="2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sz="quarter" idx="14"/>
          </p:nvPr>
        </p:nvSpPr>
        <p:spPr>
          <a:xfrm>
            <a:off x="1270000" y="4292600"/>
            <a:ext cx="10464800" cy="711200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 defTabSz="457200">
              <a:spcBef>
                <a:spcPts val="2400"/>
              </a:spcBef>
              <a:buSzTx/>
              <a:buFontTx/>
              <a:buNone/>
              <a:defRPr sz="4000"/>
            </a:lvl1pPr>
          </a:lstStyle>
          <a:p>
            <a:r>
              <a:t>“Type a quote here.”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7543800" y="7975599"/>
            <a:ext cx="1" cy="14225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7594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1409700" y="7785100"/>
            <a:ext cx="5791200" cy="1701800"/>
          </a:xfrm>
          <a:prstGeom prst="rect">
            <a:avLst/>
          </a:prstGeom>
        </p:spPr>
        <p:txBody>
          <a:bodyPr anchor="ctr"/>
          <a:lstStyle>
            <a:lvl1pPr algn="r"/>
          </a:lstStyle>
          <a:p>
            <a:r>
              <a:t>Title Text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sz="quarter" idx="1"/>
          </p:nvPr>
        </p:nvSpPr>
        <p:spPr>
          <a:xfrm>
            <a:off x="7848600" y="8470900"/>
            <a:ext cx="4953000" cy="508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xfrm>
            <a:off x="571500" y="3289300"/>
            <a:ext cx="11861800" cy="3175000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571500" y="4864100"/>
            <a:ext cx="5334476" cy="58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2" name="Shape 42"/>
          <p:cNvSpPr>
            <a:spLocks noGrp="1"/>
          </p:cNvSpPr>
          <p:nvPr>
            <p:ph type="pic" idx="13"/>
          </p:nvPr>
        </p:nvSpPr>
        <p:spPr>
          <a:xfrm>
            <a:off x="6502400" y="0"/>
            <a:ext cx="6502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571500" y="1435100"/>
            <a:ext cx="5334000" cy="3175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sz="quarter" idx="1"/>
          </p:nvPr>
        </p:nvSpPr>
        <p:spPr>
          <a:xfrm>
            <a:off x="571500" y="5130800"/>
            <a:ext cx="5334000" cy="3175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" name="Shape 6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" name="Shape 6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>
            <a:off x="571500" y="1968500"/>
            <a:ext cx="5073394" cy="133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13"/>
          </p:nvPr>
        </p:nvSpPr>
        <p:spPr>
          <a:xfrm>
            <a:off x="6502400" y="0"/>
            <a:ext cx="6502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571500" y="330200"/>
            <a:ext cx="5080000" cy="1397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sz="half" idx="1"/>
          </p:nvPr>
        </p:nvSpPr>
        <p:spPr>
          <a:xfrm>
            <a:off x="571500" y="2222500"/>
            <a:ext cx="5080000" cy="6667500"/>
          </a:xfrm>
          <a:prstGeom prst="rect">
            <a:avLst/>
          </a:prstGeom>
        </p:spPr>
        <p:txBody>
          <a:bodyPr/>
          <a:lstStyle>
            <a:lvl1pPr marL="3302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6604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906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208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6510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Shape 73"/>
          <p:cNvSpPr>
            <a:spLocks noGrp="1"/>
          </p:cNvSpPr>
          <p:nvPr>
            <p:ph type="sldNum" sz="quarter" idx="2"/>
          </p:nvPr>
        </p:nvSpPr>
        <p:spPr>
          <a:xfrm>
            <a:off x="510743" y="9194800"/>
            <a:ext cx="312014" cy="299822"/>
          </a:xfrm>
          <a:prstGeom prst="rect">
            <a:avLst/>
          </a:prstGeom>
        </p:spPr>
        <p:txBody>
          <a:bodyPr/>
          <a:lstStyle>
            <a:lvl1pPr algn="l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body" idx="1"/>
          </p:nvPr>
        </p:nvSpPr>
        <p:spPr>
          <a:xfrm>
            <a:off x="889000" y="889000"/>
            <a:ext cx="11214100" cy="79629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Shape 8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 flipH="1">
            <a:off x="9055098" y="508000"/>
            <a:ext cx="128" cy="7975631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9" name="Shape 89"/>
          <p:cNvSpPr/>
          <p:nvPr/>
        </p:nvSpPr>
        <p:spPr>
          <a:xfrm>
            <a:off x="9055096" y="4464050"/>
            <a:ext cx="3448503" cy="5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0" name="Shape 90"/>
          <p:cNvSpPr>
            <a:spLocks noGrp="1"/>
          </p:cNvSpPr>
          <p:nvPr>
            <p:ph type="pic" sz="quarter" idx="13"/>
          </p:nvPr>
        </p:nvSpPr>
        <p:spPr>
          <a:xfrm>
            <a:off x="9220200" y="4622800"/>
            <a:ext cx="3276600" cy="386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1" name="Shape 91"/>
          <p:cNvSpPr>
            <a:spLocks noGrp="1"/>
          </p:cNvSpPr>
          <p:nvPr>
            <p:ph type="pic" sz="quarter" idx="14"/>
          </p:nvPr>
        </p:nvSpPr>
        <p:spPr>
          <a:xfrm>
            <a:off x="9220200" y="508000"/>
            <a:ext cx="3276600" cy="37973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pic" idx="15"/>
          </p:nvPr>
        </p:nvSpPr>
        <p:spPr>
          <a:xfrm>
            <a:off x="520700" y="508000"/>
            <a:ext cx="8369300" cy="7975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3" name="Shape 93"/>
          <p:cNvSpPr>
            <a:spLocks noGrp="1"/>
          </p:cNvSpPr>
          <p:nvPr>
            <p:ph type="body" sz="quarter" idx="1"/>
          </p:nvPr>
        </p:nvSpPr>
        <p:spPr>
          <a:xfrm>
            <a:off x="520700" y="8661400"/>
            <a:ext cx="8369300" cy="939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571500" y="1968500"/>
            <a:ext cx="11868106" cy="1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571500" y="330200"/>
            <a:ext cx="11861800" cy="139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11861800" cy="666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2268199" y="9194800"/>
            <a:ext cx="312015" cy="29982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9pPr>
    </p:bodyStyle>
    <p:otherStyle>
      <a:lvl1pPr marL="0" marR="0" indent="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8.5 Lewis Structures</a:t>
            </a:r>
          </a:p>
        </p:txBody>
      </p:sp>
      <p:sp>
        <p:nvSpPr>
          <p:cNvPr id="128" name="Shape 128"/>
          <p:cNvSpPr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Honors Chemistry 2019 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8.5 Rules for formal charges</a:t>
            </a:r>
          </a:p>
        </p:txBody>
      </p:sp>
      <p:sp>
        <p:nvSpPr>
          <p:cNvPr id="158" name="Shape 15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Rule #1:</a:t>
            </a:r>
          </a:p>
          <a:p>
            <a:pPr lvl="1"/>
            <a:r>
              <a:t>We generally choose the lewis structure in which the atoms bear formal charges closest to zero</a:t>
            </a:r>
          </a:p>
          <a:p>
            <a:pPr lvl="1"/>
            <a:r>
              <a:t>Explains CO2</a:t>
            </a:r>
          </a:p>
          <a:p>
            <a:r>
              <a:t>We generally choose the lewis structure in which negative charges reside on the </a:t>
            </a:r>
            <a:r>
              <a:rPr i="1"/>
              <a:t>more </a:t>
            </a:r>
            <a:r>
              <a:t>electronegative elements</a:t>
            </a:r>
          </a:p>
          <a:p>
            <a:pPr lvl="1"/>
            <a:r>
              <a:t>Explains HCN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8.5 Practice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Draw the </a:t>
            </a:r>
            <a:r>
              <a:rPr lang="en-US" dirty="0"/>
              <a:t>L</a:t>
            </a:r>
            <a:r>
              <a:rPr lang="en-US" dirty="0" smtClean="0"/>
              <a:t>ewis structures for each of the following and write oxidation numbers and formal charges on all atoms.</a:t>
            </a:r>
          </a:p>
          <a:p>
            <a:pPr lvl="1"/>
            <a:r>
              <a:rPr lang="en-US" dirty="0" smtClean="0"/>
              <a:t>SO</a:t>
            </a:r>
            <a:r>
              <a:rPr lang="en-US" baseline="-25000" dirty="0" smtClean="0"/>
              <a:t>2</a:t>
            </a:r>
          </a:p>
          <a:p>
            <a:pPr lvl="1"/>
            <a:r>
              <a:rPr lang="en-US" dirty="0" smtClean="0"/>
              <a:t>SO</a:t>
            </a:r>
            <a:r>
              <a:rPr lang="en-US" baseline="-25000" dirty="0" smtClean="0"/>
              <a:t>3</a:t>
            </a:r>
          </a:p>
          <a:p>
            <a:pPr lvl="1"/>
            <a:r>
              <a:rPr lang="en-US" dirty="0" smtClean="0"/>
              <a:t>SO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2-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383393761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8.5 Drawing Lewis Structures </a:t>
            </a:r>
          </a:p>
        </p:txBody>
      </p:sp>
      <p:sp>
        <p:nvSpPr>
          <p:cNvPr id="131" name="Shape 13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65760" indent="-365760" defTabSz="467359">
              <a:spcBef>
                <a:spcPts val="3300"/>
              </a:spcBef>
              <a:defRPr sz="2880"/>
            </a:pPr>
            <a:r>
              <a:rPr dirty="0"/>
              <a:t>We have already practiced this a bit</a:t>
            </a:r>
          </a:p>
          <a:p>
            <a:pPr marL="365760" indent="-365760" defTabSz="467359">
              <a:spcBef>
                <a:spcPts val="3300"/>
              </a:spcBef>
              <a:defRPr sz="2880"/>
            </a:pPr>
            <a:r>
              <a:rPr dirty="0"/>
              <a:t>Let’s take a deeper look into the strategies and concepts behind </a:t>
            </a:r>
            <a:r>
              <a:rPr dirty="0" err="1"/>
              <a:t>lewis</a:t>
            </a:r>
            <a:r>
              <a:rPr dirty="0"/>
              <a:t> structures</a:t>
            </a:r>
          </a:p>
          <a:p>
            <a:pPr marL="365760" indent="-365760" defTabSz="467359">
              <a:spcBef>
                <a:spcPts val="3300"/>
              </a:spcBef>
              <a:defRPr sz="2880"/>
            </a:pPr>
            <a:r>
              <a:rPr dirty="0"/>
              <a:t>Remember that this concept has wide applications</a:t>
            </a:r>
          </a:p>
          <a:p>
            <a:pPr marL="731520" lvl="1" indent="-365760" defTabSz="467359">
              <a:spcBef>
                <a:spcPts val="3300"/>
              </a:spcBef>
              <a:defRPr sz="2880"/>
            </a:pPr>
            <a:r>
              <a:rPr dirty="0"/>
              <a:t>Bonding properties</a:t>
            </a:r>
          </a:p>
          <a:p>
            <a:pPr marL="731520" lvl="1" indent="-365760" defTabSz="467359">
              <a:spcBef>
                <a:spcPts val="3300"/>
              </a:spcBef>
              <a:defRPr sz="2880"/>
            </a:pPr>
            <a:r>
              <a:rPr dirty="0"/>
              <a:t>Bond angles</a:t>
            </a:r>
          </a:p>
          <a:p>
            <a:pPr marL="731520" lvl="1" indent="-365760" defTabSz="467359">
              <a:spcBef>
                <a:spcPts val="3300"/>
              </a:spcBef>
              <a:defRPr sz="2880"/>
            </a:pPr>
            <a:r>
              <a:rPr dirty="0"/>
              <a:t>Polarity etc.</a:t>
            </a:r>
          </a:p>
          <a:p>
            <a:pPr marL="365760" indent="-365760" defTabSz="467359">
              <a:spcBef>
                <a:spcPts val="3300"/>
              </a:spcBef>
              <a:defRPr sz="2880"/>
            </a:pPr>
            <a:r>
              <a:rPr dirty="0"/>
              <a:t>We should be really confident about our abilities to draw </a:t>
            </a:r>
            <a:r>
              <a:rPr dirty="0" err="1"/>
              <a:t>lewis</a:t>
            </a:r>
            <a:r>
              <a:rPr dirty="0"/>
              <a:t> structures after this </a:t>
            </a:r>
            <a:r>
              <a:rPr dirty="0" smtClean="0"/>
              <a:t>unit</a:t>
            </a:r>
            <a:r>
              <a:rPr lang="en-US" dirty="0" smtClean="0"/>
              <a:t>, as it comes up quite a lot </a:t>
            </a:r>
            <a:endParaRPr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8.5 Steps in Drawing Lewis Structures 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9215388" cy="6667501"/>
          </a:xfrm>
          <a:prstGeom prst="rect">
            <a:avLst/>
          </a:prstGeom>
        </p:spPr>
        <p:txBody>
          <a:bodyPr/>
          <a:lstStyle/>
          <a:p>
            <a:pPr marL="283463" indent="-283463" defTabSz="362204">
              <a:spcBef>
                <a:spcPts val="2600"/>
              </a:spcBef>
              <a:defRPr sz="2232"/>
            </a:pPr>
            <a:r>
              <a:rPr dirty="0"/>
              <a:t>First of all, it takes </a:t>
            </a:r>
            <a:r>
              <a:rPr dirty="0" smtClean="0"/>
              <a:t>practice</a:t>
            </a:r>
            <a:r>
              <a:rPr lang="en-US" dirty="0" smtClean="0"/>
              <a:t> (+ is the absence of an electron, - is one additional electron in </a:t>
            </a:r>
            <a:r>
              <a:rPr lang="en-US" smtClean="0"/>
              <a:t>the structure) </a:t>
            </a:r>
            <a:endParaRPr dirty="0"/>
          </a:p>
          <a:p>
            <a:pPr marL="283463" indent="-283463" defTabSz="362204">
              <a:spcBef>
                <a:spcPts val="2600"/>
              </a:spcBef>
              <a:defRPr sz="2232"/>
            </a:pPr>
            <a:r>
              <a:rPr dirty="0"/>
              <a:t>Steps</a:t>
            </a:r>
          </a:p>
          <a:p>
            <a:pPr marL="566927" lvl="1" indent="-283463" defTabSz="362204">
              <a:spcBef>
                <a:spcPts val="2600"/>
              </a:spcBef>
              <a:defRPr sz="2232"/>
            </a:pPr>
            <a:r>
              <a:rPr dirty="0"/>
              <a:t>1. Sum the valence electrons from all atoms</a:t>
            </a:r>
          </a:p>
          <a:p>
            <a:pPr marL="850391" lvl="2" indent="-283463" defTabSz="362204">
              <a:spcBef>
                <a:spcPts val="2600"/>
              </a:spcBef>
              <a:defRPr sz="2232"/>
            </a:pPr>
            <a:r>
              <a:rPr dirty="0"/>
              <a:t>For anions add one, for cations subtract one</a:t>
            </a:r>
          </a:p>
          <a:p>
            <a:pPr marL="566927" lvl="1" indent="-283463" defTabSz="362204">
              <a:spcBef>
                <a:spcPts val="2600"/>
              </a:spcBef>
              <a:defRPr sz="2232"/>
            </a:pPr>
            <a:r>
              <a:rPr dirty="0"/>
              <a:t>2. Write symbols for the elements and draw a line for a single bond</a:t>
            </a:r>
          </a:p>
          <a:p>
            <a:pPr marL="850391" lvl="2" indent="-283463" defTabSz="362204">
              <a:spcBef>
                <a:spcPts val="2600"/>
              </a:spcBef>
              <a:defRPr sz="2232"/>
            </a:pPr>
            <a:r>
              <a:rPr dirty="0"/>
              <a:t>When a central atom has a group of atoms bound to it, it is typically written first</a:t>
            </a:r>
          </a:p>
          <a:p>
            <a:pPr marL="1133855" lvl="3" indent="-283463" defTabSz="362204">
              <a:spcBef>
                <a:spcPts val="2600"/>
              </a:spcBef>
              <a:defRPr sz="2232"/>
            </a:pPr>
            <a:r>
              <a:rPr dirty="0"/>
              <a:t>SiF</a:t>
            </a:r>
            <a:r>
              <a:rPr baseline="-5999" dirty="0"/>
              <a:t>4</a:t>
            </a:r>
          </a:p>
          <a:p>
            <a:pPr marL="850391" lvl="2" indent="-283463" defTabSz="362204">
              <a:spcBef>
                <a:spcPts val="2600"/>
              </a:spcBef>
              <a:defRPr sz="2232"/>
            </a:pPr>
            <a:r>
              <a:rPr dirty="0"/>
              <a:t>Molecules are often written in the order in which they are bonded</a:t>
            </a:r>
          </a:p>
          <a:p>
            <a:pPr marL="850391" lvl="2" indent="-283463" defTabSz="362204">
              <a:spcBef>
                <a:spcPts val="2600"/>
              </a:spcBef>
              <a:defRPr sz="2232"/>
            </a:pPr>
            <a:r>
              <a:rPr dirty="0"/>
              <a:t>i.e. HCN </a:t>
            </a:r>
          </a:p>
        </p:txBody>
      </p:sp>
      <p:pic>
        <p:nvPicPr>
          <p:cNvPr id="135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47428" y="7596666"/>
            <a:ext cx="1544711" cy="42338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077357" y="3798471"/>
            <a:ext cx="2284853" cy="172692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8.5 Steps in Drawing Lewis Structures </a:t>
            </a:r>
          </a:p>
        </p:txBody>
      </p:sp>
      <p:sp>
        <p:nvSpPr>
          <p:cNvPr id="139" name="Shape 13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5760" indent="-365760" defTabSz="467359">
              <a:spcBef>
                <a:spcPts val="3300"/>
              </a:spcBef>
              <a:defRPr sz="2880"/>
            </a:pPr>
            <a:r>
              <a:t>Steps Continued </a:t>
            </a:r>
          </a:p>
          <a:p>
            <a:pPr marL="731520" lvl="1" indent="-365760" defTabSz="467359">
              <a:spcBef>
                <a:spcPts val="3300"/>
              </a:spcBef>
              <a:defRPr sz="2880"/>
            </a:pPr>
            <a:r>
              <a:t>3.) Complete the octets around all the atoms bonded to the central atom</a:t>
            </a:r>
          </a:p>
          <a:p>
            <a:pPr marL="1097280" lvl="2" indent="-365760" defTabSz="467359">
              <a:spcBef>
                <a:spcPts val="3300"/>
              </a:spcBef>
              <a:defRPr sz="2880"/>
            </a:pPr>
            <a:r>
              <a:t>Hydrogen is the exception</a:t>
            </a:r>
          </a:p>
          <a:p>
            <a:pPr marL="731520" lvl="1" indent="-365760" defTabSz="467359">
              <a:spcBef>
                <a:spcPts val="3300"/>
              </a:spcBef>
              <a:defRPr sz="2880"/>
            </a:pPr>
            <a:r>
              <a:t>4.) Place any leftover electrons on the central atom</a:t>
            </a:r>
          </a:p>
          <a:p>
            <a:pPr marL="1097280" lvl="2" indent="-365760" defTabSz="467359">
              <a:spcBef>
                <a:spcPts val="3300"/>
              </a:spcBef>
              <a:defRPr sz="2880"/>
            </a:pPr>
            <a:r>
              <a:t>Even if this results in extra around the central (we’ll get to this later</a:t>
            </a:r>
          </a:p>
          <a:p>
            <a:pPr marL="731520" lvl="1" indent="-365760" defTabSz="467359">
              <a:spcBef>
                <a:spcPts val="3300"/>
              </a:spcBef>
              <a:defRPr sz="2880"/>
            </a:pPr>
            <a:r>
              <a:t>5.) If there are not enough electrons to give the central atom an octet, try multiple bonds</a:t>
            </a:r>
          </a:p>
          <a:p>
            <a:pPr marL="1097280" lvl="2" indent="-365760" defTabSz="467359">
              <a:spcBef>
                <a:spcPts val="3300"/>
              </a:spcBef>
              <a:defRPr sz="2880"/>
            </a:pPr>
            <a:r>
              <a:t>Use some of the unshared pairs to make a double or triple bond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8.5 Lewis Structure Practice</a:t>
            </a:r>
          </a:p>
        </p:txBody>
      </p:sp>
      <p:sp>
        <p:nvSpPr>
          <p:cNvPr id="142" name="Shape 14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25195" indent="-425195" defTabSz="543305">
              <a:spcBef>
                <a:spcPts val="3900"/>
              </a:spcBef>
              <a:defRPr sz="3348"/>
            </a:pPr>
            <a:r>
              <a:t>Using the steps practice drawing the following</a:t>
            </a:r>
          </a:p>
          <a:p>
            <a:pPr marL="425195" indent="-425195" defTabSz="543305">
              <a:spcBef>
                <a:spcPts val="3900"/>
              </a:spcBef>
              <a:defRPr sz="3348"/>
            </a:pPr>
            <a:r>
              <a:t>PCl</a:t>
            </a:r>
            <a:r>
              <a:rPr baseline="-5999"/>
              <a:t>3</a:t>
            </a:r>
          </a:p>
          <a:p>
            <a:pPr marL="425195" indent="-425195" defTabSz="543305">
              <a:spcBef>
                <a:spcPts val="3900"/>
              </a:spcBef>
              <a:defRPr sz="3348"/>
            </a:pPr>
            <a:r>
              <a:t>HBr</a:t>
            </a:r>
            <a:endParaRPr baseline="-5999"/>
          </a:p>
          <a:p>
            <a:pPr marL="425195" indent="-425195" defTabSz="543305">
              <a:spcBef>
                <a:spcPts val="3900"/>
              </a:spcBef>
              <a:defRPr sz="3348"/>
            </a:pPr>
            <a:r>
              <a:t>Cl</a:t>
            </a:r>
            <a:r>
              <a:rPr baseline="-5999"/>
              <a:t>2</a:t>
            </a:r>
          </a:p>
          <a:p>
            <a:pPr marL="425195" indent="-425195" defTabSz="543305">
              <a:spcBef>
                <a:spcPts val="3900"/>
              </a:spcBef>
              <a:defRPr sz="3348"/>
            </a:pPr>
            <a:r>
              <a:t>CCl</a:t>
            </a:r>
            <a:r>
              <a:rPr baseline="-5999"/>
              <a:t>4</a:t>
            </a:r>
          </a:p>
          <a:p>
            <a:pPr marL="425195" indent="-425195" defTabSz="543305">
              <a:spcBef>
                <a:spcPts val="3900"/>
              </a:spcBef>
              <a:defRPr sz="3348"/>
            </a:pPr>
            <a:r>
              <a:t>NO</a:t>
            </a:r>
            <a:r>
              <a:rPr baseline="31999"/>
              <a:t>+</a:t>
            </a:r>
            <a:endParaRPr baseline="-5999"/>
          </a:p>
          <a:p>
            <a:pPr marL="425195" indent="-425195" defTabSz="543305">
              <a:spcBef>
                <a:spcPts val="3900"/>
              </a:spcBef>
              <a:defRPr sz="3348"/>
            </a:pPr>
            <a:r>
              <a:t>C</a:t>
            </a:r>
            <a:r>
              <a:rPr sz="3255" baseline="-5999"/>
              <a:t>2</a:t>
            </a:r>
            <a:r>
              <a:t>H</a:t>
            </a:r>
            <a:r>
              <a:rPr baseline="-5999"/>
              <a:t>2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8.5 Formal Charges</a:t>
            </a:r>
          </a:p>
        </p:txBody>
      </p:sp>
      <p:sp>
        <p:nvSpPr>
          <p:cNvPr id="145" name="Shape 14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52627" indent="-452627" defTabSz="578358">
              <a:spcBef>
                <a:spcPts val="4100"/>
              </a:spcBef>
              <a:defRPr sz="3564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0" dirty="0">
                <a:latin typeface="+mn-lt"/>
                <a:ea typeface="+mn-ea"/>
                <a:cs typeface="+mn-cs"/>
                <a:sym typeface="Helvetica Neue Light"/>
              </a:rPr>
              <a:t>In some situations it is possible to draw more than one “correct” </a:t>
            </a:r>
            <a:r>
              <a:rPr b="0" dirty="0" err="1">
                <a:latin typeface="+mn-lt"/>
                <a:ea typeface="+mn-ea"/>
                <a:cs typeface="+mn-cs"/>
                <a:sym typeface="Helvetica Neue Light"/>
              </a:rPr>
              <a:t>lewis</a:t>
            </a:r>
            <a:r>
              <a:rPr b="0" dirty="0">
                <a:latin typeface="+mn-lt"/>
                <a:ea typeface="+mn-ea"/>
                <a:cs typeface="+mn-cs"/>
                <a:sym typeface="Helvetica Neue Light"/>
              </a:rPr>
              <a:t> structure </a:t>
            </a:r>
          </a:p>
          <a:p>
            <a:pPr marL="452627" indent="-452627" defTabSz="578358">
              <a:spcBef>
                <a:spcPts val="4100"/>
              </a:spcBef>
              <a:defRPr sz="3564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/>
              <a:t>Formal charges - </a:t>
            </a:r>
            <a:r>
              <a:rPr b="0" dirty="0">
                <a:latin typeface="+mn-lt"/>
                <a:ea typeface="+mn-ea"/>
                <a:cs typeface="+mn-cs"/>
                <a:sym typeface="Helvetica Neue Light"/>
              </a:rPr>
              <a:t>the charge on an atom in molecule if all atoms in the molecule had the same </a:t>
            </a:r>
            <a:r>
              <a:rPr b="0" dirty="0" err="1">
                <a:latin typeface="+mn-lt"/>
                <a:ea typeface="+mn-ea"/>
                <a:cs typeface="+mn-cs"/>
                <a:sym typeface="Helvetica Neue Light"/>
              </a:rPr>
              <a:t>electronegavity</a:t>
            </a:r>
            <a:endParaRPr b="0" dirty="0">
              <a:latin typeface="+mn-lt"/>
              <a:ea typeface="+mn-ea"/>
              <a:cs typeface="+mn-cs"/>
              <a:sym typeface="Helvetica Neue Light"/>
            </a:endParaRPr>
          </a:p>
          <a:p>
            <a:pPr marL="905255" lvl="1" indent="-452627" defTabSz="578358">
              <a:spcBef>
                <a:spcPts val="4100"/>
              </a:spcBef>
              <a:defRPr sz="3564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0" dirty="0">
                <a:latin typeface="+mn-lt"/>
                <a:ea typeface="+mn-ea"/>
                <a:cs typeface="+mn-cs"/>
                <a:sym typeface="Helvetica Neue Light"/>
              </a:rPr>
              <a:t>For lone electrons, they are assigned to the atom to which they are attached </a:t>
            </a:r>
            <a:r>
              <a:rPr b="0" dirty="0" smtClean="0">
                <a:latin typeface="+mn-lt"/>
                <a:ea typeface="+mn-ea"/>
                <a:cs typeface="+mn-cs"/>
                <a:sym typeface="Helvetica Neue Light"/>
              </a:rPr>
              <a:t>(one </a:t>
            </a:r>
            <a:r>
              <a:rPr b="0" dirty="0">
                <a:latin typeface="+mn-lt"/>
                <a:ea typeface="+mn-ea"/>
                <a:cs typeface="+mn-cs"/>
                <a:sym typeface="Helvetica Neue Light"/>
              </a:rPr>
              <a:t>negative)</a:t>
            </a:r>
          </a:p>
          <a:p>
            <a:pPr marL="905255" lvl="1" indent="-452627" defTabSz="578358">
              <a:spcBef>
                <a:spcPts val="4100"/>
              </a:spcBef>
              <a:defRPr sz="3564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0" dirty="0">
                <a:latin typeface="+mn-lt"/>
                <a:ea typeface="+mn-ea"/>
                <a:cs typeface="+mn-cs"/>
                <a:sym typeface="Helvetica Neue Light"/>
              </a:rPr>
              <a:t>For bonds, the electrons are halved </a:t>
            </a:r>
            <a:r>
              <a:rPr b="0" dirty="0" smtClean="0">
                <a:latin typeface="+mn-lt"/>
                <a:ea typeface="+mn-ea"/>
                <a:cs typeface="+mn-cs"/>
                <a:sym typeface="Helvetica Neue Light"/>
              </a:rPr>
              <a:t>an</a:t>
            </a:r>
            <a:r>
              <a:rPr lang="en-US" b="0" dirty="0" smtClean="0">
                <a:latin typeface="+mn-lt"/>
                <a:ea typeface="+mn-ea"/>
                <a:cs typeface="+mn-cs"/>
                <a:sym typeface="Helvetica Neue Light"/>
              </a:rPr>
              <a:t>d</a:t>
            </a:r>
            <a:r>
              <a:rPr b="0" dirty="0" smtClean="0"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b="0" dirty="0">
                <a:latin typeface="+mn-lt"/>
                <a:ea typeface="+mn-ea"/>
                <a:cs typeface="+mn-cs"/>
                <a:sym typeface="Helvetica Neue Light"/>
              </a:rPr>
              <a:t>charges are distributed to each element (1/2 the number of electrons in the bond)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8.5 Calculating formal charges</a:t>
            </a:r>
          </a:p>
        </p:txBody>
      </p:sp>
      <p:sp>
        <p:nvSpPr>
          <p:cNvPr id="151" name="Shape 15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To calculate formal charges….</a:t>
            </a:r>
          </a:p>
          <a:p>
            <a:pPr lvl="1"/>
            <a:r>
              <a:t>you subtract the number of electrons assigned to the  element from…</a:t>
            </a:r>
          </a:p>
          <a:p>
            <a:pPr lvl="1"/>
            <a:r>
              <a:t>the number of valence electrons typically on that element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8.5 Example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</a:t>
            </a:r>
            <a:r>
              <a:rPr baseline="-5999"/>
              <a:t>2</a:t>
            </a:r>
            <a:r>
              <a:t>:</a:t>
            </a:r>
          </a:p>
          <a:p>
            <a:pPr lvl="1"/>
            <a:r>
              <a:t>1.) # of valence electrons typically on a each element</a:t>
            </a:r>
          </a:p>
          <a:p>
            <a:pPr lvl="1"/>
            <a:r>
              <a:t>2.) # of electrons assigned to the element in the bond</a:t>
            </a:r>
          </a:p>
          <a:p>
            <a:pPr lvl="1"/>
            <a:r>
              <a:t>Subtract </a:t>
            </a:r>
          </a:p>
          <a:p>
            <a:pPr lvl="2"/>
            <a:r>
              <a:t>Valence - Assigned = Formal Charge 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Practice</a:t>
            </a:r>
          </a:p>
        </p:txBody>
      </p:sp>
      <p:pic>
        <p:nvPicPr>
          <p:cNvPr id="154" name="pasted-image.png"/>
          <p:cNvPicPr>
            <a:picLocks noChangeAspect="1"/>
          </p:cNvPicPr>
          <p:nvPr/>
        </p:nvPicPr>
        <p:blipFill>
          <a:blip r:embed="rId2">
            <a:extLst/>
          </a:blip>
          <a:srcRect t="27232"/>
          <a:stretch>
            <a:fillRect/>
          </a:stretch>
        </p:blipFill>
        <p:spPr>
          <a:xfrm>
            <a:off x="1542252" y="3892427"/>
            <a:ext cx="9920296" cy="1968746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Shape 15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Determine the formal charge from each arrangement and decide which structure is correct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 Light"/>
        <a:ea typeface="Helvetica Neue Light"/>
        <a:cs typeface="Helvetica Neue Light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12166"/>
            <a:lumOff val="-13042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 Light"/>
        <a:ea typeface="Helvetica Neue Light"/>
        <a:cs typeface="Helvetica Neue Light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12166"/>
            <a:lumOff val="-13042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497</Words>
  <Application>Microsoft Office PowerPoint</Application>
  <PresentationFormat>Custom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Helvetica</vt:lpstr>
      <vt:lpstr>Helvetica Neue</vt:lpstr>
      <vt:lpstr>Helvetica Neue Light</vt:lpstr>
      <vt:lpstr>Helvetica Neue Medium</vt:lpstr>
      <vt:lpstr>ModernPortfolio</vt:lpstr>
      <vt:lpstr>8.5 Lewis Structures</vt:lpstr>
      <vt:lpstr>8.5 Drawing Lewis Structures </vt:lpstr>
      <vt:lpstr>8.5 Steps in Drawing Lewis Structures </vt:lpstr>
      <vt:lpstr>8.5 Steps in Drawing Lewis Structures </vt:lpstr>
      <vt:lpstr>8.5 Lewis Structure Practice</vt:lpstr>
      <vt:lpstr>8.5 Formal Charges</vt:lpstr>
      <vt:lpstr>8.5 Calculating formal charges</vt:lpstr>
      <vt:lpstr>8.5 Example</vt:lpstr>
      <vt:lpstr>Practice</vt:lpstr>
      <vt:lpstr>8.5 Rules for formal charges</vt:lpstr>
      <vt:lpstr>8.5 Practice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8.5 Lewis Structures</dc:title>
  <dc:creator>Jacob Atherly</dc:creator>
  <cp:lastModifiedBy>Jacob Atherly</cp:lastModifiedBy>
  <cp:revision>1</cp:revision>
  <dcterms:modified xsi:type="dcterms:W3CDTF">2019-04-15T10:52:10Z</dcterms:modified>
</cp:coreProperties>
</file>